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308" r:id="rId2"/>
    <p:sldId id="291" r:id="rId3"/>
    <p:sldId id="300" r:id="rId4"/>
    <p:sldId id="301" r:id="rId5"/>
    <p:sldId id="306" r:id="rId6"/>
    <p:sldId id="307" r:id="rId7"/>
    <p:sldId id="302" r:id="rId8"/>
    <p:sldId id="30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1D1DFF"/>
    <a:srgbClr val="2D15BD"/>
    <a:srgbClr val="CCCCFF"/>
    <a:srgbClr val="B2B2B2"/>
    <a:srgbClr val="FF99FF"/>
    <a:srgbClr val="CC0066"/>
    <a:srgbClr val="CCCC00"/>
    <a:srgbClr val="008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568" autoAdjust="0"/>
    <p:restoredTop sz="94660"/>
  </p:normalViewPr>
  <p:slideViewPr>
    <p:cSldViewPr>
      <p:cViewPr varScale="1">
        <p:scale>
          <a:sx n="88" d="100"/>
          <a:sy n="88" d="100"/>
        </p:scale>
        <p:origin x="85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10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83A13BA-890A-4C31-B245-2D2C7CC680FE}" type="datetimeFigureOut">
              <a:rPr lang="fa-IR" smtClean="0"/>
              <a:pPr/>
              <a:t>08/01/1436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F2404B2-A6E8-4D6E-BFB8-474CFFDDEEC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68780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78533-AC4A-40C2-B70F-533C36C6413A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DCE25-805E-430A-8F23-6809AF1AE7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83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374644-FF07-4494-9337-C68A168E1594}" type="slidenum">
              <a:rPr lang="en-US" smtClean="0"/>
              <a:pPr>
                <a:defRPr/>
              </a:pPr>
              <a:t>3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3637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21D6F3-5DB1-490A-80F7-E4691B877827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021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21D6F3-5DB1-490A-80F7-E4691B877827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0465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21D6F3-5DB1-490A-80F7-E4691B877827}" type="slidenum">
              <a:rPr lang="en-US" smtClean="0"/>
              <a:pPr>
                <a:defRPr/>
              </a:pPr>
              <a:t>6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4065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C3F7C1-086E-4E98-9EA2-BF349BFDE535}" type="slidenum">
              <a:rPr lang="en-US" smtClean="0"/>
              <a:pPr>
                <a:defRPr/>
              </a:pPr>
              <a:t>7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3541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C3F7C1-086E-4E98-9EA2-BF349BFDE535}" type="slidenum">
              <a:rPr lang="en-US" smtClean="0"/>
              <a:pPr>
                <a:defRPr/>
              </a:pPr>
              <a:t>8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9986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5AC6-34F0-4E85-A484-AF4D9A85CC3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&#1579;&#1576;&#1578;%20&#1575;&#1582;&#1578;&#1585;&#1575;&#1593;.docx" TargetMode="External"/><Relationship Id="rId3" Type="http://schemas.openxmlformats.org/officeDocument/2006/relationships/slide" Target="slide4.xml"/><Relationship Id="rId7" Type="http://schemas.openxmlformats.org/officeDocument/2006/relationships/hyperlink" Target="&#1605;&#1602;&#1575;&#1604;&#1607;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591;&#1585;&#1581;%20&#1662;&#1688;&#1608;&#1607;&#1588;&#1610;.docx" TargetMode="External"/><Relationship Id="rId5" Type="http://schemas.openxmlformats.org/officeDocument/2006/relationships/slide" Target="slide6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&#1579;&#1576;&#1578;%20&#1575;&#1582;&#1578;&#1585;&#1575;&#1593;.docx" TargetMode="External"/><Relationship Id="rId3" Type="http://schemas.openxmlformats.org/officeDocument/2006/relationships/slide" Target="slide4.xml"/><Relationship Id="rId7" Type="http://schemas.openxmlformats.org/officeDocument/2006/relationships/hyperlink" Target="&#1605;&#1602;&#1575;&#1604;&#1607;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591;&#1585;&#1581;%20&#1662;&#1688;&#1608;&#1607;&#1588;&#1610;.docx" TargetMode="External"/><Relationship Id="rId5" Type="http://schemas.openxmlformats.org/officeDocument/2006/relationships/slide" Target="slide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&#1579;&#1576;&#1578;%20&#1575;&#1582;&#1578;&#1585;&#1575;&#1593;.docx" TargetMode="External"/><Relationship Id="rId3" Type="http://schemas.openxmlformats.org/officeDocument/2006/relationships/slide" Target="slide4.xml"/><Relationship Id="rId7" Type="http://schemas.openxmlformats.org/officeDocument/2006/relationships/hyperlink" Target="&#1605;&#1602;&#1575;&#1604;&#1607;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591;&#1585;&#1581;%20&#1662;&#1688;&#1608;&#1607;&#1588;&#1610;.docx" TargetMode="External"/><Relationship Id="rId5" Type="http://schemas.openxmlformats.org/officeDocument/2006/relationships/slide" Target="slide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6477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  <a:spcBef>
                <a:spcPts val="1200"/>
              </a:spcBef>
            </a:pPr>
            <a:r>
              <a:rPr lang="fa-IR" sz="3600" dirty="0" smtClean="0">
                <a:cs typeface="2  Jadid" panose="00000700000000000000" pitchFamily="2" charset="-78"/>
              </a:rPr>
              <a:t>باسلام</a:t>
            </a:r>
            <a:r>
              <a:rPr lang="fa-IR" sz="3600" dirty="0" smtClean="0">
                <a:cs typeface="B Mitra" panose="00000400000000000000" pitchFamily="2" charset="-78"/>
              </a:rPr>
              <a:t/>
            </a:r>
            <a:br>
              <a:rPr lang="fa-IR" sz="3600" dirty="0" smtClean="0">
                <a:cs typeface="B Mitra" panose="00000400000000000000" pitchFamily="2" charset="-78"/>
              </a:rPr>
            </a:br>
            <a:r>
              <a:rPr lang="fa-IR" sz="2400" dirty="0" smtClean="0">
                <a:cs typeface="Titr" panose="00000700000000000000" pitchFamily="2" charset="-78"/>
              </a:rPr>
              <a:t>لطفاً كليه اطلاعاتي كه در اين پاورپوينت خواسته شده علاوه بر پاسخي كه ميدهيد با هايپرلينك امكان نمايش اطلاعات را هم فراهم نماييد.</a:t>
            </a:r>
            <a:r>
              <a:rPr lang="fa-IR" sz="3600" dirty="0" smtClean="0">
                <a:cs typeface="B Mitra" panose="00000400000000000000" pitchFamily="2" charset="-78"/>
              </a:rPr>
              <a:t/>
            </a:r>
            <a:br>
              <a:rPr lang="fa-IR" sz="3600" dirty="0" smtClean="0">
                <a:cs typeface="B Mitra" panose="00000400000000000000" pitchFamily="2" charset="-78"/>
              </a:rPr>
            </a:br>
            <a:r>
              <a:rPr lang="fa-IR" sz="2800" dirty="0" smtClean="0">
                <a:cs typeface="B Nazanin" panose="00000400000000000000" pitchFamily="2" charset="-78"/>
              </a:rPr>
              <a:t>1- برروي اسم اعضا رزومه هاي كامل لينك شود.</a:t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2800" dirty="0" smtClean="0">
                <a:cs typeface="B Nazanin" panose="00000400000000000000" pitchFamily="2" charset="-78"/>
              </a:rPr>
              <a:t>2- در رديفهايي كه جلوي اسم پژوهشگران فعاليتهاي پژوهشي به تفكيك خواسته شده آن قسمت از رزومه فرد پژوهشگر تهيه و لينك شود (مثلا در قسمت مقالات فقط مقاله ها لينك داده شود)</a:t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2800" dirty="0" smtClean="0">
                <a:cs typeface="B Nazanin" panose="00000400000000000000" pitchFamily="2" charset="-78"/>
              </a:rPr>
              <a:t>3- بر روي عملكرد </a:t>
            </a:r>
            <a:r>
              <a:rPr lang="fa-IR" sz="2800" u="sng" dirty="0" smtClean="0">
                <a:cs typeface="B Nazanin" panose="00000400000000000000" pitchFamily="2" charset="-78"/>
              </a:rPr>
              <a:t>گروه ها </a:t>
            </a:r>
            <a:r>
              <a:rPr lang="fa-IR" sz="2800" dirty="0" smtClean="0">
                <a:cs typeface="B Nazanin" panose="00000400000000000000" pitchFamily="2" charset="-78"/>
              </a:rPr>
              <a:t>و </a:t>
            </a:r>
            <a:r>
              <a:rPr lang="fa-IR" sz="2800" u="sng" dirty="0" smtClean="0">
                <a:cs typeface="B Nazanin" panose="00000400000000000000" pitchFamily="2" charset="-78"/>
              </a:rPr>
              <a:t>كل واحد </a:t>
            </a:r>
            <a:r>
              <a:rPr lang="fa-IR" sz="2800" dirty="0" smtClean="0">
                <a:cs typeface="B Nazanin" panose="00000400000000000000" pitchFamily="2" charset="-78"/>
              </a:rPr>
              <a:t>آن قسمت از پرسشنامه كه حاوي آن اطلاعات است گزيده و هايپرلينك شود.</a:t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2800" dirty="0" smtClean="0">
                <a:cs typeface="B Nazanin" panose="00000400000000000000" pitchFamily="2" charset="-78"/>
              </a:rPr>
              <a:t>4- شماره تلفن 82233455 خانم زارع پاسخگوي سوالات احتمالي مي باشند.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817264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152400"/>
            <a:ext cx="2362200" cy="715962"/>
          </a:xfrm>
        </p:spPr>
        <p:txBody>
          <a:bodyPr>
            <a:normAutofit/>
          </a:bodyPr>
          <a:lstStyle/>
          <a:p>
            <a:pPr rtl="1"/>
            <a:r>
              <a:rPr lang="fa-I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مشخصات کلی:</a:t>
            </a:r>
            <a:endParaRPr lang="fa-IR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D1DFF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105400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fa-IR" sz="1800" b="1" dirty="0" smtClean="0">
                <a:solidFill>
                  <a:srgbClr val="1D1DFF"/>
                </a:solidFill>
                <a:cs typeface="B Nazanin" pitchFamily="2" charset="-78"/>
              </a:rPr>
              <a:t>تاريخ اخذ موافقت اصولي:			وابسته به دانشگاه: 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fa-IR" sz="1800" b="1" dirty="0" smtClean="0">
                <a:solidFill>
                  <a:srgbClr val="1D1DFF"/>
                </a:solidFill>
                <a:cs typeface="B Nazanin" pitchFamily="2" charset="-78"/>
              </a:rPr>
              <a:t>نوع در خواست: قطعی			</a:t>
            </a:r>
            <a:r>
              <a:rPr lang="fa-IR" sz="1800" b="1" dirty="0" smtClean="0">
                <a:cs typeface="B Nazanin" pitchFamily="2" charset="-78"/>
              </a:rPr>
              <a:t>پرسشنامه </a:t>
            </a:r>
            <a:r>
              <a:rPr lang="fa-IR" sz="1800" b="1" dirty="0">
                <a:cs typeface="B Nazanin" pitchFamily="2" charset="-78"/>
              </a:rPr>
              <a:t>تبدیل وضعیت:</a:t>
            </a:r>
            <a:endParaRPr lang="fa-IR" sz="1800" b="1" dirty="0" smtClean="0">
              <a:solidFill>
                <a:srgbClr val="1D1DFF"/>
              </a:solidFill>
              <a:cs typeface="B Nazanin" pitchFamily="2" charset="-78"/>
            </a:endParaRPr>
          </a:p>
          <a:p>
            <a:pPr algn="r" rtl="1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fa-IR" sz="1800" b="1" dirty="0" smtClean="0">
                <a:solidFill>
                  <a:srgbClr val="1D1DFF"/>
                </a:solidFill>
                <a:cs typeface="B Nazanin" pitchFamily="2" charset="-78"/>
                <a:hlinkClick r:id="rId2" action="ppaction://hlinksldjump"/>
              </a:rPr>
              <a:t>محورهاي فعاليت:</a:t>
            </a:r>
            <a:endParaRPr lang="fa-IR" sz="1800" b="1" dirty="0" smtClean="0">
              <a:solidFill>
                <a:srgbClr val="1D1DFF"/>
              </a:solidFill>
              <a:cs typeface="B Nazanin" pitchFamily="2" charset="-78"/>
            </a:endParaRPr>
          </a:p>
          <a:p>
            <a:pPr algn="r" rtl="1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fa-IR" sz="1800" b="1" smtClean="0">
                <a:cs typeface="B Nazanin" pitchFamily="2" charset="-78"/>
              </a:rPr>
              <a:t>اعضاء:    </a:t>
            </a:r>
            <a:r>
              <a:rPr lang="fa-IR" sz="1800" b="1" dirty="0" smtClean="0">
                <a:cs typeface="B Nazanin" pitchFamily="2" charset="-78"/>
              </a:rPr>
              <a:t>نفر				رئيس واحد:	</a:t>
            </a:r>
            <a:endParaRPr lang="fa-IR" sz="1800" b="1" dirty="0" smtClean="0">
              <a:solidFill>
                <a:srgbClr val="1D1DFF"/>
              </a:solidFill>
              <a:cs typeface="B Nazanin" pitchFamily="2" charset="-78"/>
            </a:endParaRPr>
          </a:p>
          <a:p>
            <a:pPr algn="r" rtl="1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fa-IR" sz="1800" b="1" dirty="0" smtClean="0">
                <a:solidFill>
                  <a:srgbClr val="1D1DFF"/>
                </a:solidFill>
                <a:cs typeface="B Nazanin" pitchFamily="2" charset="-78"/>
                <a:hlinkClick r:id="rId3" action="ppaction://hlinksldjump"/>
              </a:rPr>
              <a:t>عملكرد كل واحد پژوهشي:</a:t>
            </a:r>
            <a:endParaRPr lang="fa-IR" sz="1800" b="1" dirty="0" smtClean="0">
              <a:solidFill>
                <a:srgbClr val="1D1DFF"/>
              </a:solidFill>
              <a:cs typeface="B Nazanin" pitchFamily="2" charset="-78"/>
            </a:endParaRPr>
          </a:p>
          <a:p>
            <a:pPr algn="r" rtl="1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fa-IR" sz="1800" b="1" dirty="0" smtClean="0">
                <a:solidFill>
                  <a:srgbClr val="1D1DFF"/>
                </a:solidFill>
                <a:cs typeface="B Nazanin" pitchFamily="2" charset="-78"/>
              </a:rPr>
              <a:t>تعداد كل طرح ها:                		اعتبار كل طرح ها:		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fa-IR" sz="1800" b="1" dirty="0" smtClean="0">
                <a:solidFill>
                  <a:srgbClr val="1D1DFF"/>
                </a:solidFill>
                <a:cs typeface="B Nazanin" pitchFamily="2" charset="-78"/>
              </a:rPr>
              <a:t>تعداد كل مقالات:			تعداد كتاب ها:         </a:t>
            </a:r>
            <a:r>
              <a:rPr lang="fa-IR" sz="1800" b="1" dirty="0">
                <a:solidFill>
                  <a:srgbClr val="1D1DFF"/>
                </a:solidFill>
                <a:cs typeface="B Nazanin" pitchFamily="2" charset="-78"/>
              </a:rPr>
              <a:t>	</a:t>
            </a:r>
            <a:r>
              <a:rPr lang="fa-IR" sz="1800" b="1" dirty="0" smtClean="0">
                <a:solidFill>
                  <a:srgbClr val="1D1DFF"/>
                </a:solidFill>
                <a:cs typeface="B Nazanin" pitchFamily="2" charset="-78"/>
              </a:rPr>
              <a:t>	تعداد ثبت اختراع ها:</a:t>
            </a:r>
            <a:endParaRPr lang="fa-IR" sz="1800" b="1" dirty="0">
              <a:solidFill>
                <a:srgbClr val="1D1DFF"/>
              </a:solidFill>
              <a:cs typeface="B Nazanin" pitchFamily="2" charset="-78"/>
            </a:endParaRPr>
          </a:p>
          <a:p>
            <a:pPr algn="r" rtl="1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fa-IR" sz="1800" b="1" dirty="0" smtClean="0">
                <a:solidFill>
                  <a:srgbClr val="1D1DFF"/>
                </a:solidFill>
                <a:cs typeface="B Nazanin" pitchFamily="2" charset="-78"/>
              </a:rPr>
              <a:t>نشاني:</a:t>
            </a:r>
          </a:p>
          <a:p>
            <a:pPr marL="0" indent="0" algn="r" rtl="1">
              <a:lnSpc>
                <a:spcPct val="200000"/>
              </a:lnSpc>
              <a:spcBef>
                <a:spcPts val="600"/>
              </a:spcBef>
              <a:buNone/>
            </a:pPr>
            <a:endParaRPr lang="fa-IR" sz="1800" b="1" dirty="0" smtClean="0">
              <a:solidFill>
                <a:srgbClr val="1D1DFF"/>
              </a:solidFill>
              <a:cs typeface="B Nazanin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645288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دانشگاه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107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305800" y="59436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Left Arrow 33">
            <a:hlinkClick r:id="rId5" action="ppaction://hlinksldjump"/>
          </p:cNvPr>
          <p:cNvSpPr/>
          <p:nvPr/>
        </p:nvSpPr>
        <p:spPr>
          <a:xfrm>
            <a:off x="76200" y="6096000"/>
            <a:ext cx="685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90600" y="381000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موضوع فعالیت: </a:t>
            </a:r>
            <a:endParaRPr lang="fa-IR" sz="3200" dirty="0">
              <a:ln>
                <a:solidFill>
                  <a:srgbClr val="2D15BD"/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371600"/>
            <a:ext cx="8305799" cy="3408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1.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2.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3.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4.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5.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449682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دانشگاه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Titr" pitchFamily="2" charset="-78"/>
            </a:endParaRPr>
          </a:p>
        </p:txBody>
      </p:sp>
      <p:pic>
        <p:nvPicPr>
          <p:cNvPr id="3077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534400" y="6324600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357554" y="228600"/>
            <a:ext cx="861060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پژوهشگران گروه 1</a:t>
            </a:r>
          </a:p>
          <a:p>
            <a:pPr algn="r" rtl="1">
              <a:defRPr/>
            </a:pPr>
            <a:r>
              <a:rPr lang="fa-IR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موضوع فعاليت</a:t>
            </a:r>
          </a:p>
        </p:txBody>
      </p:sp>
      <p:sp>
        <p:nvSpPr>
          <p:cNvPr id="6" name="Left Arrow 5">
            <a:hlinkClick r:id="rId5" action="ppaction://hlinksldjump"/>
          </p:cNvPr>
          <p:cNvSpPr/>
          <p:nvPr/>
        </p:nvSpPr>
        <p:spPr>
          <a:xfrm>
            <a:off x="76200" y="6400800"/>
            <a:ext cx="685800" cy="438150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4528066"/>
            <a:ext cx="88773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B Nazanin" pitchFamily="2" charset="-78"/>
              </a:rPr>
              <a:t>عملكرد گروه پس از اخذ موافقت اصولي: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833328"/>
              </p:ext>
            </p:extLst>
          </p:nvPr>
        </p:nvGraphicFramePr>
        <p:xfrm>
          <a:off x="380999" y="1143000"/>
          <a:ext cx="8589724" cy="2727961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299779"/>
                <a:gridCol w="729380"/>
                <a:gridCol w="1324831"/>
                <a:gridCol w="564087"/>
                <a:gridCol w="757855"/>
                <a:gridCol w="859929"/>
                <a:gridCol w="498232"/>
                <a:gridCol w="785446"/>
                <a:gridCol w="1770185"/>
              </a:tblGrid>
              <a:tr h="533401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نام و نام خانوادگی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مدرک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رشته و گرایش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رتبه علمي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نحوه همكاري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فعاليتهاي مرتبط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محل </a:t>
                      </a:r>
                      <a:r>
                        <a:rPr lang="fa-IR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خدمت</a:t>
                      </a:r>
                      <a:r>
                        <a:rPr lang="fa-IR" sz="1400" b="1" baseline="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فعلي</a:t>
                      </a:r>
                      <a:endParaRPr lang="en-US" sz="14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5259"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طرح پژوهشي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7" action="ppaction://hlinkfile"/>
                        </a:rPr>
                        <a:t>مقاله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8" action="ppaction://hlinkfile"/>
                        </a:rPr>
                        <a:t>دستاورد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پژوهشگر شاخص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  <a:hlinkClick r:id="rId6" action="ppaction://hlinkfile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796724"/>
              </p:ext>
            </p:extLst>
          </p:nvPr>
        </p:nvGraphicFramePr>
        <p:xfrm>
          <a:off x="135698" y="5029200"/>
          <a:ext cx="8872603" cy="1148316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311057"/>
                <a:gridCol w="1359074"/>
                <a:gridCol w="1308970"/>
                <a:gridCol w="1310014"/>
                <a:gridCol w="667010"/>
                <a:gridCol w="643004"/>
                <a:gridCol w="419622"/>
                <a:gridCol w="469726"/>
                <a:gridCol w="618994"/>
                <a:gridCol w="765132"/>
              </a:tblGrid>
              <a:tr h="38631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طرحهای درون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خاتمه یافته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اعتبارطرحهای درون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خاتمه یافته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طرحهای برون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جاري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اعتبارطرحهای برون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جاري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</a:t>
                      </a: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مقالات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كتب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تفاهم نامه ها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ساير دستاوردها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1640">
                <a:tc rowSpan="2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علمي پژوهشي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علمي ترويجي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ISI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564">
                <a:tc vMerge="1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645288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دانشگاه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Titr" pitchFamily="2" charset="-78"/>
            </a:endParaRPr>
          </a:p>
        </p:txBody>
      </p:sp>
      <p:pic>
        <p:nvPicPr>
          <p:cNvPr id="3077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534400" y="6324600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ft Arrow 5">
            <a:hlinkClick r:id="rId5" action="ppaction://hlinksldjump"/>
          </p:cNvPr>
          <p:cNvSpPr/>
          <p:nvPr/>
        </p:nvSpPr>
        <p:spPr>
          <a:xfrm>
            <a:off x="76200" y="6400800"/>
            <a:ext cx="685800" cy="438150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4528066"/>
            <a:ext cx="88773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B Nazanin" pitchFamily="2" charset="-78"/>
              </a:rPr>
              <a:t>عملكرد گروه پس از اخذ موافقت اصولي: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2208" y="114181"/>
            <a:ext cx="861060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پژوهشگران گروه </a:t>
            </a:r>
            <a:r>
              <a:rPr lang="fa-IR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2</a:t>
            </a:r>
            <a:endParaRPr lang="fa-IR" sz="3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cs typeface="B Nazanin" pitchFamily="2" charset="-78"/>
            </a:endParaRPr>
          </a:p>
          <a:p>
            <a:pPr algn="r" rtl="1">
              <a:defRPr/>
            </a:pPr>
            <a:r>
              <a:rPr lang="fa-IR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موضوع فعاليت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833328"/>
              </p:ext>
            </p:extLst>
          </p:nvPr>
        </p:nvGraphicFramePr>
        <p:xfrm>
          <a:off x="380999" y="1143000"/>
          <a:ext cx="8589724" cy="2727961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299779"/>
                <a:gridCol w="729380"/>
                <a:gridCol w="1324831"/>
                <a:gridCol w="564087"/>
                <a:gridCol w="757855"/>
                <a:gridCol w="859929"/>
                <a:gridCol w="498232"/>
                <a:gridCol w="785446"/>
                <a:gridCol w="1770185"/>
              </a:tblGrid>
              <a:tr h="533401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نام و نام خانوادگی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مدرک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رشته و گرایش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رتبه علمي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نحوه همكاري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فعاليتهاي مرتبط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محل </a:t>
                      </a:r>
                      <a:r>
                        <a:rPr lang="fa-IR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خدمت</a:t>
                      </a:r>
                      <a:r>
                        <a:rPr lang="fa-IR" sz="1400" b="1" baseline="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فعلي</a:t>
                      </a:r>
                      <a:endParaRPr lang="en-US" sz="14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5259"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طرح پژوهشي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7" action="ppaction://hlinkfile"/>
                        </a:rPr>
                        <a:t>مقاله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8" action="ppaction://hlinkfile"/>
                        </a:rPr>
                        <a:t>دستاورد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پژوهشگر شاخص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  <a:hlinkClick r:id="rId6" action="ppaction://hlinkfile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796724"/>
              </p:ext>
            </p:extLst>
          </p:nvPr>
        </p:nvGraphicFramePr>
        <p:xfrm>
          <a:off x="135698" y="5029200"/>
          <a:ext cx="8872603" cy="1148316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311057"/>
                <a:gridCol w="1359074"/>
                <a:gridCol w="1308970"/>
                <a:gridCol w="1310014"/>
                <a:gridCol w="667010"/>
                <a:gridCol w="643004"/>
                <a:gridCol w="419622"/>
                <a:gridCol w="469726"/>
                <a:gridCol w="618994"/>
                <a:gridCol w="765132"/>
              </a:tblGrid>
              <a:tr h="38631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طرحهای درون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خاتمه یافته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اعتبارطرحهای درون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خاتمه یافته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طرحهای برون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جاري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اعتبارطرحهای برون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جاري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</a:t>
                      </a: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مقالات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كتب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تفاهم نامه ها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ساير دستاوردها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1640">
                <a:tc rowSpan="2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علمي پژوهشي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علمي ترويجي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ISI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564">
                <a:tc vMerge="1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645288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دانشگاه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6128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Titr" pitchFamily="2" charset="-78"/>
            </a:endParaRPr>
          </a:p>
        </p:txBody>
      </p:sp>
      <p:pic>
        <p:nvPicPr>
          <p:cNvPr id="3077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686800" y="6348046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ft Arrow 5">
            <a:hlinkClick r:id="rId5" action="ppaction://hlinksldjump"/>
          </p:cNvPr>
          <p:cNvSpPr/>
          <p:nvPr/>
        </p:nvSpPr>
        <p:spPr>
          <a:xfrm>
            <a:off x="76200" y="6400800"/>
            <a:ext cx="685800" cy="438150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4528066"/>
            <a:ext cx="88773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B Nazanin" pitchFamily="2" charset="-78"/>
              </a:rPr>
              <a:t>عملكرد گروه پس از اخذ موافقت اصولي: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228600"/>
            <a:ext cx="870585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پژوهشگران گروه </a:t>
            </a:r>
            <a:r>
              <a:rPr lang="fa-IR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3</a:t>
            </a:r>
            <a:endParaRPr lang="fa-IR" sz="3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cs typeface="B Nazanin" pitchFamily="2" charset="-78"/>
            </a:endParaRPr>
          </a:p>
          <a:p>
            <a:pPr algn="r" rtl="1">
              <a:defRPr/>
            </a:pPr>
            <a:r>
              <a:rPr lang="fa-IR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موضوع فعاليت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833328"/>
              </p:ext>
            </p:extLst>
          </p:nvPr>
        </p:nvGraphicFramePr>
        <p:xfrm>
          <a:off x="380999" y="1143000"/>
          <a:ext cx="8589724" cy="2727961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299779"/>
                <a:gridCol w="729380"/>
                <a:gridCol w="1324831"/>
                <a:gridCol w="564087"/>
                <a:gridCol w="757855"/>
                <a:gridCol w="859929"/>
                <a:gridCol w="498232"/>
                <a:gridCol w="785446"/>
                <a:gridCol w="1770185"/>
              </a:tblGrid>
              <a:tr h="533401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نام و نام خانوادگی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مدرک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رشته و گرایش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رتبه علمي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نحوه همكاري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فعاليتهاي مرتبط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محل </a:t>
                      </a:r>
                      <a:r>
                        <a:rPr lang="fa-IR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خدمت</a:t>
                      </a:r>
                      <a:r>
                        <a:rPr lang="fa-IR" sz="1400" b="1" baseline="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فعلي</a:t>
                      </a:r>
                      <a:endParaRPr lang="en-US" sz="14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5259"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طرح پژوهشي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7" action="ppaction://hlinkfile"/>
                        </a:rPr>
                        <a:t>مقاله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8" action="ppaction://hlinkfile"/>
                        </a:rPr>
                        <a:t>دستاورد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پژوهشگر شاخص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  <a:hlinkClick r:id="rId6" action="ppaction://hlinkfile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165356"/>
              </p:ext>
            </p:extLst>
          </p:nvPr>
        </p:nvGraphicFramePr>
        <p:xfrm>
          <a:off x="135698" y="5029200"/>
          <a:ext cx="8872603" cy="1148316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311057"/>
                <a:gridCol w="1359074"/>
                <a:gridCol w="1308970"/>
                <a:gridCol w="1310014"/>
                <a:gridCol w="667010"/>
                <a:gridCol w="643004"/>
                <a:gridCol w="419622"/>
                <a:gridCol w="469726"/>
                <a:gridCol w="618994"/>
                <a:gridCol w="765132"/>
              </a:tblGrid>
              <a:tr h="38631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طرحهای درون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خاتمه یافته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اعتبارطرحهای درون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خاتمه یافته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طرحهای برون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جاري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اعتبارطرحهای برون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جاري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</a:t>
                      </a: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مقالات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كتب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تفاهم نامه ها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ساير دستاوردها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1640">
                <a:tc rowSpan="2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علمي پژوهشي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علمي ترويجي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ISI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564">
                <a:tc vMerge="1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645288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دانشگاه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6128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28600" y="152400"/>
            <a:ext cx="83058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B Nazanin" pitchFamily="2" charset="-78"/>
              </a:rPr>
              <a:t>فعاليت </a:t>
            </a:r>
            <a:r>
              <a:rPr lang="fa-IR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B Nazanin" pitchFamily="2" charset="-78"/>
              </a:rPr>
              <a:t>هاي واحد پژوهشي پس از اخذ موافقت اصولی</a:t>
            </a:r>
          </a:p>
        </p:txBody>
      </p:sp>
      <p:pic>
        <p:nvPicPr>
          <p:cNvPr id="11272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458200" y="6096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617870"/>
              </p:ext>
            </p:extLst>
          </p:nvPr>
        </p:nvGraphicFramePr>
        <p:xfrm>
          <a:off x="392724" y="1524000"/>
          <a:ext cx="8040076" cy="3815262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923076"/>
                <a:gridCol w="2043232"/>
                <a:gridCol w="2110154"/>
                <a:gridCol w="1963614"/>
              </a:tblGrid>
              <a:tr h="67764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طرحهای درون</a:t>
                      </a:r>
                      <a:r>
                        <a:rPr lang="fa-IR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جاری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اعتبارطرحهای درون</a:t>
                      </a:r>
                      <a:r>
                        <a:rPr lang="fa-IR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جاری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طرحهای درون</a:t>
                      </a:r>
                      <a:r>
                        <a:rPr lang="fa-IR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خاتمه یافته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اعتبارطرحهای درون</a:t>
                      </a:r>
                      <a:r>
                        <a:rPr lang="fa-IR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خاتمه یافته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96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rgbClr val="282A55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963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طرحهای برون</a:t>
                      </a:r>
                      <a:r>
                        <a:rPr lang="fa-IR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جاری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اعتبارطرحهای برون</a:t>
                      </a:r>
                      <a:r>
                        <a:rPr lang="fa-IR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جاری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طرحهای برون</a:t>
                      </a:r>
                      <a:r>
                        <a:rPr lang="fa-IR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خاتمه یافته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اعتبارطرحهای برون</a:t>
                      </a:r>
                      <a:r>
                        <a:rPr lang="fa-IR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خاتمه یافته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9634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 b="1" dirty="0" smtClean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rgbClr val="282A55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963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مقالات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ISI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مقالات علمی- ترویجی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مقالات علمی- ترویجی</a:t>
                      </a: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مقالات  كنفرانسي</a:t>
                      </a: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96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 b="1" dirty="0" smtClean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rgbClr val="282A55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96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پايان نامه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تفاهم نامه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كتاب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ساير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96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 b="1" dirty="0" smtClean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rgbClr val="282A55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645288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دانشگاه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200400" y="228600"/>
            <a:ext cx="2667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B Nazanin" pitchFamily="2" charset="-78"/>
              </a:rPr>
              <a:t>فضا و امکانات </a:t>
            </a:r>
            <a:endParaRPr 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latin typeface="+mj-lt"/>
              <a:ea typeface="+mj-ea"/>
              <a:cs typeface="B Nazanin" pitchFamily="2" charset="-78"/>
            </a:endParaRPr>
          </a:p>
        </p:txBody>
      </p:sp>
      <p:pic>
        <p:nvPicPr>
          <p:cNvPr id="11272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305800" y="6096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627874"/>
              </p:ext>
            </p:extLst>
          </p:nvPr>
        </p:nvGraphicFramePr>
        <p:xfrm>
          <a:off x="304796" y="1447800"/>
          <a:ext cx="8610604" cy="3505200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501141"/>
                <a:gridCol w="944880"/>
                <a:gridCol w="2377440"/>
                <a:gridCol w="906780"/>
                <a:gridCol w="2020514"/>
                <a:gridCol w="859849"/>
              </a:tblGrid>
              <a:tr h="654711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فضای فیزیکی (متراژ)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>
                          <a:latin typeface="Times New Roman"/>
                          <a:ea typeface="Times New Roman"/>
                          <a:cs typeface="B Nazanin"/>
                        </a:rPr>
                        <a:t>امکانات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228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7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کل مساحت زیربنا</a:t>
                      </a:r>
                      <a:endParaRPr lang="en-US" sz="17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کتب فارسی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کتب غیر فارسی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6834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کتابخانه</a:t>
                      </a:r>
                      <a:endParaRPr lang="en-US" sz="17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عناوین مجلات فارسی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عناوین مجلات غیر فارسی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91128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آزمایشگاه</a:t>
                      </a:r>
                      <a:endParaRPr lang="en-US" sz="17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آزمایشگاه‌ها در زمینه فعالیت گروه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اشتراک بانک­های اطلاعاتی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6834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کارگاه</a:t>
                      </a:r>
                      <a:endParaRPr lang="en-US" sz="17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کارگاه‌ها در زمینه فعالیت گروه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700" b="1" dirty="0" smtClean="0">
                          <a:latin typeface="Times New Roman"/>
                          <a:ea typeface="Times New Roman"/>
                          <a:cs typeface="B Nazanin"/>
                        </a:rPr>
                        <a:t>تعداد كامپيوتر</a:t>
                      </a:r>
                      <a:endParaRPr lang="ar-SA" sz="1700" b="1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7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645288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دانشگاه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علوم رفتار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2359</TotalTime>
  <Words>387</Words>
  <Application>Microsoft Office PowerPoint</Application>
  <PresentationFormat>On-screen Show (4:3)</PresentationFormat>
  <Paragraphs>143</Paragraphs>
  <Slides>8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2  Jadid</vt:lpstr>
      <vt:lpstr>Arial</vt:lpstr>
      <vt:lpstr>B Mitra</vt:lpstr>
      <vt:lpstr>B Nazanin</vt:lpstr>
      <vt:lpstr>B Titr</vt:lpstr>
      <vt:lpstr>Calibri</vt:lpstr>
      <vt:lpstr>Georgia</vt:lpstr>
      <vt:lpstr>Times New Roman</vt:lpstr>
      <vt:lpstr>Titr</vt:lpstr>
      <vt:lpstr>Wingdings</vt:lpstr>
      <vt:lpstr>علوم رفتاری</vt:lpstr>
      <vt:lpstr>باسلام لطفاً كليه اطلاعاتي كه در اين پاورپوينت خواسته شده علاوه بر پاسخي كه ميدهيد با هايپرلينك امكان نمايش اطلاعات را هم فراهم نماييد. 1- برروي اسم اعضا رزومه هاي كامل لينك شود. 2- در رديفهايي كه جلوي اسم پژوهشگران فعاليتهاي پژوهشي به تفكيك خواسته شده آن قسمت از رزومه فرد پژوهشگر تهيه و لينك شود (مثلا در قسمت مقالات فقط مقاله ها لينك داده شود) 3- بر روي عملكرد گروه ها و كل واحد آن قسمت از پرسشنامه كه حاوي آن اطلاعات است گزيده و هايپرلينك شود. 4- شماره تلفن 82233455 خانم زارع پاسخگوي سوالات احتمالي مي باشند.</vt:lpstr>
      <vt:lpstr>مشخصات کلی: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Arzyabi</dc:creator>
  <cp:lastModifiedBy>Seyed Jamshid Olyaie</cp:lastModifiedBy>
  <cp:revision>570</cp:revision>
  <dcterms:created xsi:type="dcterms:W3CDTF">2011-06-27T00:12:30Z</dcterms:created>
  <dcterms:modified xsi:type="dcterms:W3CDTF">2015-05-19T08:47:29Z</dcterms:modified>
</cp:coreProperties>
</file>